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7" r:id="rId2"/>
    <p:sldId id="272" r:id="rId3"/>
    <p:sldId id="273" r:id="rId4"/>
    <p:sldId id="266" r:id="rId5"/>
    <p:sldId id="267" r:id="rId6"/>
    <p:sldId id="268" r:id="rId7"/>
    <p:sldId id="269" r:id="rId8"/>
    <p:sldId id="271" r:id="rId9"/>
    <p:sldId id="258" r:id="rId10"/>
    <p:sldId id="259" r:id="rId11"/>
    <p:sldId id="263" r:id="rId12"/>
    <p:sldId id="260" r:id="rId13"/>
    <p:sldId id="261" r:id="rId14"/>
    <p:sldId id="262" r:id="rId15"/>
    <p:sldId id="264" r:id="rId16"/>
    <p:sldId id="265" r:id="rId17"/>
    <p:sldId id="274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8FC38AE-B92E-4BC1-8982-DDFA5DB6A1B6}" type="datetimeFigureOut">
              <a:rPr lang="en-US" smtClean="0"/>
              <a:pPr/>
              <a:t>11/30/2006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E128B64-486E-49D0-B689-A2BA1431B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A9CC6B0-1737-4C07-ABB1-C6B015080BE6}" type="datetimeFigureOut">
              <a:rPr lang="en-US" smtClean="0"/>
              <a:pPr/>
              <a:t>11/30/2006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04A4D62-C653-46C1-A43C-DFA1BDA3E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A4D62-C653-46C1-A43C-DFA1BDA3EF8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A4D62-C653-46C1-A43C-DFA1BDA3EF8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A4D62-C653-46C1-A43C-DFA1BDA3EF8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A4D62-C653-46C1-A43C-DFA1BDA3EF8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A4D62-C653-46C1-A43C-DFA1BDA3EF8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A4D62-C653-46C1-A43C-DFA1BDA3EF8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A4D62-C653-46C1-A43C-DFA1BDA3EF8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A4D62-C653-46C1-A43C-DFA1BDA3EF8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A4D62-C653-46C1-A43C-DFA1BDA3EF8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A4D62-C653-46C1-A43C-DFA1BDA3EF8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A4D62-C653-46C1-A43C-DFA1BDA3EF8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A4D62-C653-46C1-A43C-DFA1BDA3EF8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A4D62-C653-46C1-A43C-DFA1BDA3EF8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A4D62-C653-46C1-A43C-DFA1BDA3EF8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A4D62-C653-46C1-A43C-DFA1BDA3EF8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A4D62-C653-46C1-A43C-DFA1BDA3EF8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A4D62-C653-46C1-A43C-DFA1BDA3EF8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90B9-2E7D-4324-AA7F-7FC7FE241005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3F4B5-DEFA-43C0-BE61-468967D6FFBA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0528-368B-4534-B9A7-739D00944B5C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42716B2-6626-4FB4-92AB-BB6AB6311E8D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36960D3-DB04-454C-A7F8-F35265D6D7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4F45-C1A7-4162-B3C6-AFCD7602FE8F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DF2C-9E98-4B30-AD16-5751AF9B4DAE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AB219-2F5C-4206-BCB9-BEE4BAE71D0B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B07F1-C6AC-4285-906E-0E33339E31C4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DFAE-97F2-4CC3-88F3-41F04DC41412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CCE82EB-E517-4F65-AEB4-9B468DA4AA41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6A08-90D6-424A-ABCE-1ECBB75F8758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CA8315E-2A30-46EB-82A4-2BCCDD492C9B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Updated 11/2013 Fee Kersukin Mason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36960D3-DB04-454C-A7F8-F35265D6D7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mPJ4JXp5wd8&amp;feature=related" TargetMode="External"/><Relationship Id="rId5" Type="http://schemas.openxmlformats.org/officeDocument/2006/relationships/hyperlink" Target="http://www.youtube.com/watch?v=qPXAgd-kiUg&amp;feature=related" TargetMode="Externa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c.gov/vets/stories/wwi-trenches.html" TargetMode="Externa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hyperlink" Target="http://memory.loc.gov/ammem/collections/rotogravures/rotoevents1.html" TargetMode="External"/><Relationship Id="rId4" Type="http://schemas.openxmlformats.org/officeDocument/2006/relationships/hyperlink" Target="http://wwi.lib.byu.edu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wpda.org/photos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hyperlink" Target="http://www.pbs.org/greatwar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hnm.gmu.edu/courses/rr/s01/cw/students/leeann/historyandcollections/history/lrnmrewwinurses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hnm.gmu.edu/courses/rr/s01/cw/students/leeann/historyandcollections/history/lrnmrewwinurses.html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net.lib.byu.edu/~rdh7/wwi/memoir/Buswell/AAFS1.ht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369064" y="177180"/>
            <a:ext cx="8305800" cy="11430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Memoirs of World War I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Honors U.S. History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 descr="http://4.bp.blogspot.com/-DH3KrwHPo70/T4KJ5B0dCII/AAAAAAAAAF0/1YJDn3W_F1o/s1600/world+wa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143000"/>
            <a:ext cx="5291968" cy="4322799"/>
          </a:xfrm>
          <a:prstGeom prst="rect">
            <a:avLst/>
          </a:prstGeom>
          <a:noFill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880F5-0F1E-4B53-81D8-BE0AE0C9F674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18343" y="267154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Project</a:t>
            </a:r>
            <a:endParaRPr lang="en-US" sz="4000" dirty="0"/>
          </a:p>
        </p:txBody>
      </p:sp>
      <p:pic>
        <p:nvPicPr>
          <p:cNvPr id="28680" name="Picture 8" descr="Uncle Sam Wants You (1917). Inspired by Kitchener, James Montgomery Flagg's work is now the iconic image of Uncle Sam."/>
          <p:cNvPicPr>
            <a:picLocks noChangeAspect="1" noChangeArrowheads="1"/>
          </p:cNvPicPr>
          <p:nvPr/>
        </p:nvPicPr>
        <p:blipFill>
          <a:blip r:embed="rId3" cstate="print"/>
          <a:srcRect l="16271" t="3627" r="8136" b="35063"/>
          <a:stretch>
            <a:fillRect/>
          </a:stretch>
        </p:blipFill>
        <p:spPr bwMode="auto">
          <a:xfrm>
            <a:off x="573199" y="838200"/>
            <a:ext cx="2792466" cy="304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05200" y="1447800"/>
            <a:ext cx="541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Assume the persona of a WWI </a:t>
            </a:r>
            <a:r>
              <a:rPr lang="en-US" sz="2400" b="1" u="sng" dirty="0" smtClean="0"/>
              <a:t>soldier</a:t>
            </a:r>
            <a:r>
              <a:rPr lang="en-US" sz="2400" b="1" dirty="0" smtClean="0"/>
              <a:t>, </a:t>
            </a:r>
          </a:p>
          <a:p>
            <a:r>
              <a:rPr lang="en-US" sz="2400" b="1" u="sng" dirty="0" smtClean="0"/>
              <a:t>nurse</a:t>
            </a:r>
            <a:r>
              <a:rPr lang="en-US" sz="2400" b="1" dirty="0" smtClean="0"/>
              <a:t>, or </a:t>
            </a:r>
            <a:r>
              <a:rPr lang="en-US" sz="2400" b="1" u="sng" dirty="0" smtClean="0"/>
              <a:t>ambulance  driver.</a:t>
            </a:r>
            <a:endParaRPr lang="en-US" sz="24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3657600" y="3057179"/>
            <a:ext cx="46564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Compose a “</a:t>
            </a:r>
            <a:r>
              <a:rPr lang="en-US" sz="2400" b="1" dirty="0" smtClean="0"/>
              <a:t>Letter Home” </a:t>
            </a:r>
            <a:r>
              <a:rPr lang="en-US" sz="2400" dirty="0" smtClean="0"/>
              <a:t>or a “</a:t>
            </a:r>
            <a:r>
              <a:rPr lang="en-US" sz="2400" b="1" dirty="0" smtClean="0"/>
              <a:t>Diary Entry”. 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765012" y="4612403"/>
            <a:ext cx="50741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Provide </a:t>
            </a:r>
            <a:r>
              <a:rPr lang="en-US" sz="2400" u="sng" dirty="0" smtClean="0"/>
              <a:t>detailed knowledge </a:t>
            </a:r>
            <a:r>
              <a:rPr lang="en-US" sz="2400" dirty="0" smtClean="0"/>
              <a:t>of the</a:t>
            </a:r>
          </a:p>
          <a:p>
            <a:r>
              <a:rPr lang="en-US" sz="2400" dirty="0" smtClean="0"/>
              <a:t>time period and give your opinion. </a:t>
            </a:r>
          </a:p>
          <a:p>
            <a:endParaRPr lang="en-US" sz="2400" dirty="0"/>
          </a:p>
        </p:txBody>
      </p:sp>
      <p:pic>
        <p:nvPicPr>
          <p:cNvPr id="28682" name="Picture 10" descr="Lord Kitchener Wants You (1914). This British WWI recruiting poster spawned a lot of famous recruitment posters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3429000"/>
            <a:ext cx="2133600" cy="2802610"/>
          </a:xfrm>
          <a:prstGeom prst="rect">
            <a:avLst/>
          </a:prstGeom>
          <a:noFill/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78206-2134-4571-AEC5-C7C06E56DD85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studiolum.com/wang/monarchia/soviet-soldier-writing-letter.jpg"/>
          <p:cNvPicPr>
            <a:picLocks noChangeAspect="1" noChangeArrowheads="1"/>
          </p:cNvPicPr>
          <p:nvPr/>
        </p:nvPicPr>
        <p:blipFill>
          <a:blip r:embed="rId3" cstate="print"/>
          <a:srcRect l="1333" r="1333"/>
          <a:stretch>
            <a:fillRect/>
          </a:stretch>
        </p:blipFill>
        <p:spPr bwMode="auto">
          <a:xfrm>
            <a:off x="1066800" y="533400"/>
            <a:ext cx="3126619" cy="4495800"/>
          </a:xfrm>
          <a:prstGeom prst="rect">
            <a:avLst/>
          </a:prstGeom>
          <a:noFill/>
        </p:spPr>
      </p:pic>
      <p:pic>
        <p:nvPicPr>
          <p:cNvPr id="31748" name="Picture 4" descr="http://i.dailymail.co.uk/i/pix/2011/03/10/article-0-0D8DB0FD000005DC-335_233x423.jpg"/>
          <p:cNvPicPr>
            <a:picLocks noChangeAspect="1" noChangeArrowheads="1"/>
          </p:cNvPicPr>
          <p:nvPr/>
        </p:nvPicPr>
        <p:blipFill>
          <a:blip r:embed="rId4" cstate="print"/>
          <a:srcRect b="3972"/>
          <a:stretch>
            <a:fillRect/>
          </a:stretch>
        </p:blipFill>
        <p:spPr bwMode="auto">
          <a:xfrm>
            <a:off x="4953000" y="609600"/>
            <a:ext cx="2525294" cy="440238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45720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104900" y="5143500"/>
            <a:ext cx="27527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hlinkClick r:id="rId5"/>
              </a:rPr>
              <a:t>A WWI Soldier's Account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62500" y="5181600"/>
            <a:ext cx="297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hlinkClick r:id="rId6"/>
              </a:rPr>
              <a:t>A WWI Nurse's Account</a:t>
            </a:r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58D29-247F-4A2F-B097-B9AB72866624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04800"/>
            <a:ext cx="868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What do I </a:t>
            </a:r>
            <a:r>
              <a:rPr lang="en-US" sz="4000" dirty="0" smtClean="0"/>
              <a:t>include </a:t>
            </a:r>
            <a:r>
              <a:rPr lang="en-US" sz="4000" dirty="0" smtClean="0"/>
              <a:t>in my </a:t>
            </a:r>
            <a:r>
              <a:rPr lang="en-US" sz="4000" dirty="0" smtClean="0"/>
              <a:t>document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1335792"/>
            <a:ext cx="7467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200" dirty="0" smtClean="0"/>
              <a:t>Date</a:t>
            </a:r>
          </a:p>
          <a:p>
            <a:endParaRPr lang="en-US" sz="3200" dirty="0" smtClean="0"/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Causes of the War</a:t>
            </a:r>
          </a:p>
          <a:p>
            <a:endParaRPr lang="en-US" sz="3200" dirty="0" smtClean="0"/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Who was Fighting &amp; Why</a:t>
            </a:r>
          </a:p>
          <a:p>
            <a:endParaRPr lang="en-US" sz="3200" dirty="0" smtClean="0"/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Allied Feelings Regarding U.S.  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Involvement</a:t>
            </a:r>
          </a:p>
          <a:p>
            <a:endParaRPr lang="en-US" sz="3200" dirty="0" smtClean="0"/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Motivation for Fighting/Serving</a:t>
            </a:r>
          </a:p>
          <a:p>
            <a:endParaRPr lang="en-US" sz="3200" dirty="0" smtClean="0"/>
          </a:p>
        </p:txBody>
      </p:sp>
      <p:pic>
        <p:nvPicPr>
          <p:cNvPr id="30722" name="Picture 2" descr="http://www.barbour-site.com/_history/les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219200"/>
            <a:ext cx="2243379" cy="2743200"/>
          </a:xfrm>
          <a:prstGeom prst="rect">
            <a:avLst/>
          </a:prstGeom>
          <a:noFill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8073-5D81-44A3-97FF-22845BB96125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304800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What do I </a:t>
            </a:r>
            <a:r>
              <a:rPr lang="en-US" sz="4000" dirty="0" smtClean="0"/>
              <a:t>include </a:t>
            </a:r>
            <a:r>
              <a:rPr lang="en-US" sz="4000" dirty="0" smtClean="0"/>
              <a:t>in my </a:t>
            </a:r>
            <a:r>
              <a:rPr lang="en-US" sz="4000" dirty="0" smtClean="0"/>
              <a:t>document</a:t>
            </a:r>
            <a:r>
              <a:rPr lang="en-US" sz="4000" dirty="0" smtClean="0"/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42867" y="1143918"/>
            <a:ext cx="7239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200" dirty="0" smtClean="0"/>
              <a:t>Conditions in the Trenches/Hospitals</a:t>
            </a:r>
          </a:p>
          <a:p>
            <a:endParaRPr lang="en-US" sz="3200" dirty="0" smtClean="0"/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Battle Description</a:t>
            </a:r>
          </a:p>
          <a:p>
            <a:endParaRPr lang="en-US" sz="3200" dirty="0" smtClean="0"/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Conditions Faced by Combatants (e.g.,  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food, quarters, weapons, etc.)</a:t>
            </a:r>
          </a:p>
          <a:p>
            <a:pPr>
              <a:buFont typeface="Wingdings" pitchFamily="2" charset="2"/>
              <a:buChar char="ü"/>
            </a:pPr>
            <a:endParaRPr lang="en-US" sz="3200" dirty="0" smtClean="0"/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Map</a:t>
            </a:r>
          </a:p>
          <a:p>
            <a:pPr>
              <a:buFont typeface="Wingdings" pitchFamily="2" charset="2"/>
              <a:buChar char="ü"/>
            </a:pPr>
            <a:endParaRPr lang="en-US" sz="3200" dirty="0"/>
          </a:p>
          <a:p>
            <a:pPr>
              <a:buFont typeface="Wingdings" pitchFamily="2" charset="2"/>
              <a:buChar char="ü"/>
            </a:pPr>
            <a:r>
              <a:rPr lang="en-US" sz="3200" dirty="0" smtClean="0"/>
              <a:t>Bibliography (MLA)</a:t>
            </a:r>
          </a:p>
        </p:txBody>
      </p:sp>
      <p:pic>
        <p:nvPicPr>
          <p:cNvPr id="29698" name="Picture 2" descr="http://t2.gstatic.com/images?q=tbn:ANd9GcT6FNBG5BsR8HZGjYv0Y6WvezEEepvkHsDhhogJu1VuHX_X8U8yvS564t2r"/>
          <p:cNvPicPr>
            <a:picLocks noChangeAspect="1" noChangeArrowheads="1"/>
          </p:cNvPicPr>
          <p:nvPr/>
        </p:nvPicPr>
        <p:blipFill>
          <a:blip r:embed="rId3" cstate="print"/>
          <a:srcRect l="3357" t="5455" r="3357" b="5455"/>
          <a:stretch>
            <a:fillRect/>
          </a:stretch>
        </p:blipFill>
        <p:spPr bwMode="auto">
          <a:xfrm>
            <a:off x="5105400" y="4419600"/>
            <a:ext cx="3349833" cy="1968713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4421-5E9B-4479-A7D8-B8854E2FAB2D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257175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Where  can I find </a:t>
            </a:r>
            <a:r>
              <a:rPr lang="en-US" sz="4000" dirty="0" smtClean="0"/>
              <a:t>information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97155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/>
              <a:t>Web Resources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00050" y="1428750"/>
            <a:ext cx="53340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hlinkClick r:id="rId3"/>
              </a:rPr>
              <a:t>Veteran's History Project</a:t>
            </a:r>
            <a:r>
              <a:rPr lang="en-US" sz="2000" dirty="0" smtClean="0"/>
              <a:t>   </a:t>
            </a:r>
          </a:p>
          <a:p>
            <a:r>
              <a:rPr lang="en-US" sz="2000" dirty="0" smtClean="0"/>
              <a:t>Sponsored by the Library of Congress.  Provides personal accounts from those who experienced life in the trenches of WWI.</a:t>
            </a:r>
          </a:p>
          <a:p>
            <a:endParaRPr lang="en-US" sz="2000" dirty="0" smtClean="0"/>
          </a:p>
          <a:p>
            <a:r>
              <a:rPr lang="en-US" sz="2000" u="sng" dirty="0" smtClean="0">
                <a:hlinkClick r:id="rId4"/>
              </a:rPr>
              <a:t>WWI Document Archive</a:t>
            </a:r>
            <a:endParaRPr lang="en-US" sz="2000" dirty="0" smtClean="0"/>
          </a:p>
          <a:p>
            <a:r>
              <a:rPr lang="en-US" sz="2000" dirty="0" smtClean="0"/>
              <a:t>Assembled by volunteers of the World War I Military History List. An archive of primary documents (diaries, memorials, personal reminiscences). Includes an image archive . Good info for nurses/ambulance drivers! </a:t>
            </a:r>
          </a:p>
          <a:p>
            <a:endParaRPr lang="en-US" sz="2000" dirty="0" smtClean="0"/>
          </a:p>
          <a:p>
            <a:r>
              <a:rPr lang="en-US" sz="2000" u="sng" dirty="0" smtClean="0">
                <a:hlinkClick r:id="rId5"/>
              </a:rPr>
              <a:t>WWI </a:t>
            </a:r>
            <a:r>
              <a:rPr lang="en-US" sz="2000" u="sng" dirty="0" err="1" smtClean="0">
                <a:hlinkClick r:id="rId5"/>
              </a:rPr>
              <a:t>Retrogravures</a:t>
            </a:r>
            <a:r>
              <a:rPr lang="en-US" sz="2000" u="sng" dirty="0" smtClean="0"/>
              <a:t> </a:t>
            </a:r>
          </a:p>
          <a:p>
            <a:r>
              <a:rPr lang="en-US" sz="2000" dirty="0" smtClean="0"/>
              <a:t>Includes information about the origins of WWI along with data relating to the financial cost of the war. </a:t>
            </a:r>
          </a:p>
          <a:p>
            <a:r>
              <a:rPr lang="en-US" dirty="0" smtClean="0"/>
              <a:t>  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926196">
            <a:off x="5775136" y="4236163"/>
            <a:ext cx="2899292" cy="198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1219200"/>
            <a:ext cx="1828800" cy="2422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D46D4-7A19-425D-A970-B7FA13643B99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00" y="485775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Where  can I find </a:t>
            </a:r>
            <a:r>
              <a:rPr lang="en-US" sz="4000" dirty="0" smtClean="0"/>
              <a:t>information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676401"/>
            <a:ext cx="6629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/>
              <a:t>Web Resources</a:t>
            </a:r>
          </a:p>
          <a:p>
            <a:endParaRPr lang="en-US" sz="3200" u="sng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2171700"/>
            <a:ext cx="72390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hlinkClick r:id="rId3"/>
              </a:rPr>
              <a:t>Photos of the Great War</a:t>
            </a:r>
            <a:endParaRPr lang="en-US" sz="2000" dirty="0" smtClean="0"/>
          </a:p>
          <a:p>
            <a:r>
              <a:rPr lang="en-US" sz="2000" dirty="0" smtClean="0"/>
              <a:t>WWI image database filled with WWI photos that have been categorized into various albums.  </a:t>
            </a:r>
          </a:p>
          <a:p>
            <a:endParaRPr lang="en-US" sz="2000" dirty="0" smtClean="0"/>
          </a:p>
          <a:p>
            <a:r>
              <a:rPr lang="en-US" sz="2000" dirty="0" smtClean="0">
                <a:hlinkClick r:id="rId4"/>
              </a:rPr>
              <a:t>PBS</a:t>
            </a:r>
            <a:endParaRPr lang="en-US" sz="2000" dirty="0" smtClean="0"/>
          </a:p>
          <a:p>
            <a:r>
              <a:rPr lang="en-US" sz="2000" dirty="0" smtClean="0"/>
              <a:t>Filled with valuable information (e.g., timeline, maps) that will help you complete your project successfully.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57450" y="4495800"/>
            <a:ext cx="4159058" cy="2058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8C2A0-D0A8-4512-90A4-2ABE46F27495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00" y="485775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Where  can I find </a:t>
            </a:r>
            <a:r>
              <a:rPr lang="en-US" sz="4000" dirty="0" smtClean="0"/>
              <a:t>information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676401"/>
            <a:ext cx="6629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Paper-based </a:t>
            </a:r>
            <a:r>
              <a:rPr lang="en-US" sz="3200" dirty="0" smtClean="0"/>
              <a:t>Resources</a:t>
            </a:r>
          </a:p>
          <a:p>
            <a:r>
              <a:rPr lang="en-US" sz="2400" dirty="0" smtClean="0"/>
              <a:t>   (On Reserve - Library Cart)</a:t>
            </a:r>
          </a:p>
          <a:p>
            <a:endParaRPr lang="en-US" sz="3200" u="sng" dirty="0" smtClean="0"/>
          </a:p>
          <a:p>
            <a:endParaRPr lang="en-US" sz="3200" u="sng" dirty="0" smtClean="0"/>
          </a:p>
          <a:p>
            <a:endParaRPr lang="en-US" sz="3200" u="sng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3" cstate="print"/>
          <a:srcRect l="12800" t="16000" r="19200"/>
          <a:stretch>
            <a:fillRect/>
          </a:stretch>
        </p:blipFill>
        <p:spPr bwMode="auto">
          <a:xfrm>
            <a:off x="838200" y="3810000"/>
            <a:ext cx="19431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4" cstate="print"/>
          <a:srcRect l="19200" r="19200"/>
          <a:stretch>
            <a:fillRect/>
          </a:stretch>
        </p:blipFill>
        <p:spPr bwMode="auto">
          <a:xfrm>
            <a:off x="3581400" y="2819400"/>
            <a:ext cx="176022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1295400"/>
            <a:ext cx="1981200" cy="3046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CEB44-03D7-4D90-A434-9AC4F6B8E1A8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DF2C-9E98-4B30-AD16-5751AF9B4DAE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Checklist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200" dirty="0" smtClean="0"/>
              <a:t>Select a persona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 smtClean="0"/>
              <a:t>Either diary or letter format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 smtClean="0"/>
              <a:t>Use antiqued paper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 smtClean="0"/>
              <a:t>Black pen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 smtClean="0"/>
              <a:t>Check for spelling and grammar</a:t>
            </a:r>
          </a:p>
          <a:p>
            <a:pPr>
              <a:buFont typeface="Wingdings" pitchFamily="2" charset="2"/>
              <a:buChar char="q"/>
            </a:pPr>
            <a:r>
              <a:rPr lang="en-US" sz="3200" dirty="0" smtClean="0"/>
              <a:t>Submit an outline</a:t>
            </a:r>
            <a:endParaRPr lang="en-US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59936" cy="5257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Remember a bibliography  page</a:t>
            </a:r>
            <a:endParaRPr lang="en-US" sz="3200" dirty="0"/>
          </a:p>
        </p:txBody>
      </p:sp>
      <p:sp>
        <p:nvSpPr>
          <p:cNvPr id="29698" name="AutoShape 2" descr="data:image/jpeg;base64,/9j/4AAQSkZJRgABAQAAAQABAAD/2wCEAAkGBwgHBgkIBwgKCgkLDRYPDQwMDRsUFRAWIB0iIiAdHx8kKDQsJCYxJx8fLT0tMTU3Ojo6Iys/RD84QzQ5OjcBCgoKDQwNGg8PGjclHyU3Nzc3Nzc3Nzc3Nzc3Nzc3Nzc3Nzc3Nzc3Nzc3Nzc3Nzc3Nzc3Nzc3Nzc3Nzc3Nzc3N//AABEIAH0AdQMBIgACEQEDEQH/xAAcAAACAwEBAQEAAAAAAAAAAAAFBgMEBwABCAL/xAA+EAACAQIFAgQFAQQJAwUAAAABAgMEEQAFEiExE0EGIlFhFDJxgZEHFVKhsSQzQpLB0eHw8SNyshZDgoOi/8QAFAEBAAAAAAAAAAAAAAAAAAAAAP/EABQRAQAAAAAAAAAAAAAAAAAAAAD/2gAMAwEAAhEDEQA/ANwHGPcZiMz8QqLN8S50agqTBtvUi4P8MR/tfOSr+R3kRvMHc2H1AOA1EkDc7D3xC9XTR/1lRCn/AHSAYyTMKiWtonnER62m/kl8oPJNjzhbpc7zalfRBWSwrbzCJ9IPuffAbw2cZYrBTmFLqIuF6y3t9L4ikz/KoyQ1bFcC5C3JH2GMhjrvGFVJFNRQV06J8hELMtx6sQLn74J/F/qPZBDk1TcKQXMygn3N35+2A0UeKMoKlhUSFQLlhTyW/OnEJ8X5T+/MBa93iKC31a2MzdvEuaRPT+KFzGjRbKJXhJi1DcatNx9G3F7DnAqsySuI/osFRKLDSYaVyHX18qkjg82PtgNbk8bZRG+iSQKxFwDPFuP7+Ks36g5RHfVJGP8A7Q3/AIg4yefJsyCsFp8ylQrq6xopVRfW5IGk+xwzU36YV0qpNLmlLpKajaFz243II39hgGaT9SsuKM9MIpAvZpHU/X5Nhgfmn6oU8VJIKZI2nZDpKaiFa23IHf2wr5p4CzbKR1CIJ4Q1jLTh3Nu3k099vXfC2RJFKTG8Wr5SQrHf09u/bAaen6rZedOunl3W5YACxt23N98C6n9U5GzGL4Y/0MhteuEBuNrbm+/tjPFkzCOi+DikljpQ2oxqWCk+tr2vj8NLmRcO1SxZflcSWZfpgNJj/UqqJbVBXyb7aIo1sP7px2MzaeoNjJVte1rvKTf847ANVD4qnMUHXpojDra4WHQSSOxAP8vTcYkr8y+NzLKszj0Uvwurq9dnWPQpHJuSbgkHt39sXQvhCSPWMrpo6m5BWNidLAXv89rcAbb+18H8lp6GoEDx0McQaS0LR1Z8ptva5I/+O29ueQFfMfEOV1MsOZU02XzQxqVMMcx0sbXJuBZrAGwtfAmXxNlEMJnpJAZ0FyoRkLnsAx7Xv7+2Kvivw94aFdUVuXZm7MFNQ1JAl1fSDrTWAQjdx99u4XKXI0qc/joDUsizR61bTq6JI4YXW53/ALN9yNjgGbK/EtS8jTZlWyM1UfMGYra3BsBbTx3w7UObVRppZVroOnoLIZrnUb7bm22MYdKiDPDT10wkdWtK0T+UAbkg22sB6bdxizS10tUoiFxEDZET0vsL9zvgNXj8ZComio6Go1PIpBmcKNO2xJvzz+fbDBl89TDRSPNXxVLqbIwk2J9GsOfpfGYMkWYUiQyU6hQ1+mQRe1yVJsDpNje57/bBVc2/ZeUIgquojLpEWoIoFybaQNlF7W7+uAbqnOIsxlWlVkPSlHUYXaNX5sxIA79r7kbDHtRnMFJI0FXmaLKguI4gpLjkAKO5+o3t64QpvEGcZlL8KqPS03zRMllLWFrsQCNybBdyLc4p10c9JNJPE6q0qeZ3kZpGU3YaeAe/zMeRgNCTxRlsNMBmMnUlMYvGi+Ykkji5Ive+9tvpilW13hnOgBU0J0NUqscjFV1G4352U8fQ9uyG80okRKcVTvMthpIYsh54972J/u4/UMKkpIOnLPEA5mYLfduCC3Fzbf8A1IaPW5bktJl71L+GomhhBVkipkchOCfXgHi5woz+O/Bhk6TZCksSJoXVSR2UWJ0jvz2O3O+CNX4lVMqio5IomMyXmd7oqXUiwt39xba1ub4ox+HsnzBAGoo0LjSqrKboxsbkNvp3Ow323JvsBfwpV+Gcz/aFen7GUSzhUjnRBIiKoABTbTvqPe98e4CUfhjwrTl4pooKqayuxeqeFkBv5SFNjwcdgEKgZqbNKd4xF1nbpRRQyMHRmAAe/AIJB7/TDZV1ddBnP7No54I0JaYRoHUeYa+QCpGsntxcE4z+KjkkETSOkGqxSQk6mI39bDj2/wAcMWXVr5nXGdC9PKoOqVZf+ou+nVZR5vm39r2wDNS55T5+tRlr08WW1coJjdykqMVO9/KL3F7diCwIIthO8YZZVUeewRRQstTKEMXSVlV2OwMYvcC44v8AjBqmpauMGOJHnhqWCrLT6ElRtzwLHUvmsCSCLG2wxF1/2rl75XncSwSiOSalXokASAfPfkXtaw49DfACs4RsljemzChqmzKqivUVFVIjrfgNC6H2IYNc8ccYH5ZOIZUi1mMGxWVhsm2+3f2xO2ZZuKf9hZhmUkFLFIqrHIgtCQd2uF1EfQ7j1xbynw7T1OaVSJ4gyrpxoGhmnkKCpJtsobe44N+DgGmHNMqgy21I0MdQytH1ahjdf3tr3BNxYXIwMpGhoaimrSxqYlLi0TmIO1rEa13sLjfjY2OF9XimLQSxxR9KW8jJquRexvva30F8XVK00BljzKm0zS6VhZrlF/s3W23AO+3P1wBX4yVqaUQTaSzGYRxvpAJvsTfkDsP4W2mjrg0bQrETG1nCIboCNruRtY7D7b3ucC5jNUV0VHTxxGolCvJICAIoxtfey8+Y+m+LtNLVQ1NRTwSkGJj0mp9mcmwGxvzudIte59BgC4p4qrLVC0pnSUqY0RijG/FjsL2v2I2+2IYHp3ZFFQI6YHUyVEqkpY31BiQRzsTb29TQrKOSldK6tqmgmmkZyeJY9JNj5hcEtcW41X9BjqdUkqIrqKeOZ2T4rNYwFc3Nit+W+u1+2AsKWrczUlElpoyUQmdlR+xClGIueN+d/pgg7vBKaaqojSQlxaZXUxswOoBVBHmAP+drYGV9ZDlNbHNV18oLnpCREWS6DSWtr4BuPKLDfvbHZbnrZ7V0eWGmihlpmjPURrmZEcNZhYjsPa9vuH7ag8XRMdM0Ts51PNLVJdyfueP8e+Oxd/8AVlRl73TLsrpop1WRBMUYm4vvYLvvv9cdgM3qqxFMsKqppmYMoXhjbfnexw0+HqilzSBqvMMvqZBHIxSWjNjfg+XZRzzzcd98BqzJKNqd60VRYAEjTYi9tgb2PJxco4s8zSSnoc1kljpInDuZYTeniH/uaRayjtbucA95ZV5fmc3wOX5HJFRzi6xiFFD2UAXJ2LLY23G19+cUPEXhup8OVUNdJI8lHUMI9Zl81K1vKVkAuACSfcbG+GvKMlpKTw7UL4TzE103TuiV0mqJ7Em21tFySbj1wkx/qFmmY0lTl08GWUyLdLmXUdYP9lnfTe42/hgErxFEkfiOrX4gTxdRL1ERsrAgX7Dvfj+ODma5jkNb4fqaWky+jgloahTS1EcLRsyatxISfOe38fbC9mcpkKTBHAVrHUm50n0PsRsdtsWPDmbplE82YS0c89iojmRUXpvueSpANjwPrgL1ElTnLP8As7K2kjF3Y0ULuBsNTd7E+gt9MCswo5KecJNDJBq8ydSMoWX133t740Cn/VlK2GWlrcumpQykpWwSCWSIgfOy6Vv72N7Y7PfE2WeIvDskOc5zl0s1OjPSvTwSiYyDYAoyCykbE3twb7YBAjQ08Q6T7OSC1lIIvxbBmnqSlIzmRHecXLlbFD239h6fvYAykdNSWOg7FR9cGMmgkzFJZoKCWpo6OzVHTYgR37EgX/HHPGAngdFrHIpJayMIHneBtCm/BJIOkcXG3B9TgnmtKuaUtLNLUUuXyxqAZXqgpIc33PpuNzzfffHseey5XRzw5ZBDSwVaKnWCAjSLjSqi9tQtvc29TY2XOsq1CFaVqiMuTGZWLpCx+Y6RYEXtvx9cBPltbVUeexgE5vCkgPSqr6JdK2X5vQcH6fTFvMIGp4arN6+kiaKUlYIo5tBiJ3KsFFrAXB9yPfAy9YAk/UWRNZkUqugX3vxbe+31xUrszqqmkWllUGNGJZlJLMxFt/tgGzM2oGWjSsnmH9FheMxoknlMa3BuQQdQY29xjsUTnVVTCmjjhldPg4CBsbeQD8G18dgFOhjlik6uhmEQEx2JUAcE+m9v5Y0fI87mz6CjZc2goMypnKfEyvb/AKZXdd9iSdI32vhBTNmiyP8AZXSjAaTqtKAQzegN+QO3pc884iraqOoyyGnWML092tw3YEj1wH0dHpr8m+AzjK55IJECPYliw9Sy8+twcYp4u8PQeGs1rstEpHUQPSRk6hKhO1+6uLEWIsbdr4VqZ66nphLFU1MdOHCaY5mVb2O1gfbBV4J58zakoizdcJIHdhupO178kFrc4C08MdTkQzLSs06rebqNq1EE9t+FYc+m2IKCrStpJMsnMUQZGMLfKgcWI1AccfN2uftPN0Y8impqRBoBC9bnrEG/Ha388CaKsen1vA9SC6FWFPNo/OxuPbbAWXparKZoZQrQ1EYJdWG6Hsffsf8AS2LlBWZbHRtemX4uxJeXz9X1BuNidzfsePXFOmzJJ6X4DMxI6ox6NQN5IR3Fj8y3/s7e1seV2UVNAtLV1MDyUdRHqjlibSJDbcXINiPQj+BvgJqanp6zOxRwVNNTQaiyvVyFUNt9OoA8nYfzw+eG/FNdls6rW+I8gShRlvClWllAHAVFJxmNOEJLk+VVNjx9DfE1NlclRWfDwyQSDUo1iSym9vXsL74Bt8azZXmXiVJMkmUpPEWV1hdFY913sbbc27k4AVcMsirCsiSORZXSTQtgdwbi/vz3GDNHltZonrIaRROgIl82npgAbhed9vrbA98tzeQJRvTSxyE/1csem5O4NyO/+OAmjqRU0EgndpJb6W0KNlt8x/e3sPa45vsNqenNlccNPTWeNjeS41PfUd7ewH0t74sSUNbl4+GrEaNkJ02/e3/gLDi+OqAemaaWmYurE64GsEXuNNtzuRuRt6m2AHu9UwjKu9xGqg2PygeUfbHYsfE0XlQq0aIqgBouqb28xuXFgebfXHYABIT8rX1X5xN8HOqXA1K3ygblx7AemLecUz0scRdSFkF1DMC1v93xFQzyRJ1qeQpNAQ6kC5sD+DgIYlmniNPDE7hVMjqBcrbknb0xfqTLLl9PM7lGitCpXYkG5IJ9vLYe59sUzUSrVtUyMzSPqOosQWvsb/W5vi/nC9ChoINSarGdxHcqGJItf/tVcBCzOZekGKIbhQfl9MU3MtJWXB6c0bXDKeD64u5mOjVEBGWwBsR+CMV69bsrgg6l9b2wH6mnea0s5UuRZuxwRyavDU0mV1sjfBSMZAC39XJYjWu1xt+cUKqskqaSkjdUAgUorKgBI9yOf+cVdww29xvgCkVFTU6O1RUdUNsqILA738xPHHYH7YhirZIZg8TlNLX1LziCZWjZepqVZFDLf0xOKdJwgp2S4HofMfS/rgC2TZ/MufQz1c87RyMqaCxK24AIvuP44K574lSor3hAtAUVbM58rbglT2H4vYYCZblWt4xV9JOmVdxKxUEbnQWF9N7enJx1Y8FTUNK10iuSptchOBt9Ld8AXnz7LapPh5aRkKknqxTN5ttrXtbtze/pgZmuZJLVJO9PLYRpHET8tlFgP8vpj3pR08QinSKSBt+oEGtAfl3Hf2v3+uPBXtTq0EDxzIWt1Fi89vQA/nAe0y1dQhagjiaC/l6hVW+++OwWy7xJmmXRmKKup4xyUqKNHKn2NifsTjzAQ534bqZqCNZdFNIkhd5ZEIBHHA2t32H1wryAZdmssBAKq2kBWDAj64+i4IzLQxw9Fp42SzgqXVuxDc7dxjFv1I8IR+F8zgmpNbZbVE6FuC0Tb3T32vY+2AX3ptGbw00sTjpyDqo6WsvP4tiSelFNmU9JPrMcctlJ3uL+X7abY/S5gslTTuzu706mFWt8yEEAH0tc4s1vTlVaunkmmkkRDIAC2kgDnb2GAkzmOA0Q1RIs6jzsrAjY2/PrgJNc00ZYcHb8YeaTKcuzSFZI6+Kr1KJNCuRIh7ggiwPPHrziGs8MUWuFW60XVIVQAH1m9vl07Hft7/TAK1fRNSQQsGBWS5Qjhv8Ajj64jqI0daVomUB1Eekm2ki3P5wS8U5fQZc8K5a8hLqTIskPSa/HB3HfYgYgrpY4/hqeGSOUU0ZUyJuCzeh9t/zgPzmBlMMCyEnpqCCxuDdQPxtiTIKuClmKVPWAsxU05Go8bG/++cDqiQGLSoYHY7nHlDCtTmFLBJLDDHLKqtJO4REUncknYC2AYpMyKUs7RIo1L0XVeWQm4BPqDYiwHJwHkQzAyIVVgLsiiw272/364nzqojnzerlppV6YncRdNroVBstvUWFr9+cVopUV2cgC+xCnYfj74CaGtmVFikaNoiRdSfT+WL98uq8umsrGs1r0gxAsAQW377cH37YGgsFcRHyMLEg/MD6+uIwZfIwZtKcDchd+18AXjlpaglpqiKGTbV1E5/8AycdgbeObdibjtpFh9MdgPoHKoZ/h9FTYTMTETA9hERYBSfWxH13wC/UTwdPnOTxrRVLPMspdQ6BQ727kDvv98aLHTiFVji0qii1gvpxiR1XpNcbAE2wHyhk1LP8AEVUZjKMuqOXWPlvtb63vhg8JiSfKqeGOMAh7B1uTqBJ3HB2t+d+2Ngj8CZM2aZhVBJA1Ueoy6tke/Kj7H8nF6h8IZNSx66amMRI1WRiFB7m3274BBmooII6msSnDMw8zGI2b3OgXP2vgVURSyU5kgqFAQWZYtbabC42YXHtcY1vLqKKOqqYd3ijN0WTexIHf09sWHyakclpUDb8aQBb0t6YD5yrhJmZAAqKya+8pB0gblrE89zioscUMLJpBOofKe/rj6GzPwzRV1MCwKAg30C17+X8b8Yzes8K0H7XWCPUqMxj33seqsera3717fbAZxNFeIsGvYdh/DFXpN07FTbv7Ye80yOmpSqJupF7W/wBcAXpVinWx8psCtu2AHUlMskbKASdNwLcH0P1Hf2xxpiYtRFrG1if5Yd62ipY6LLGpqeOEhn1WuS5Ok3JJPFv44MZZ4fpKpzFUedZ5EU7DYEj/ADwGXwLuEX5ff0xbSikksVK34twDjRK/wZQQ0j5hA7qBKIxE3m5Nr35wIpstglqV5VggYEE7Wv8A5YBOkikitGIwrKTqPrjsaHRZNSMXEiBzYG7b+uOw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0" name="AutoShape 4" descr="data:image/jpeg;base64,/9j/4AAQSkZJRgABAQAAAQABAAD/2wCEAAkGBwgHBgkIBwgKCgkLDRYPDQwMDRsUFRAWIB0iIiAdHx8kKDQsJCYxJx8fLT0tMTU3Ojo6Iys/RD84QzQ5OjcBCgoKDQwNGg8PGjclHyU3Nzc3Nzc3Nzc3Nzc3Nzc3Nzc3Nzc3Nzc3Nzc3Nzc3Nzc3Nzc3Nzc3Nzc3Nzc3Nzc3N//AABEIAH0AdQMBIgACEQEDEQH/xAAcAAACAwEBAQEAAAAAAAAAAAAFBgMEBwABCAL/xAA+EAACAQIFAgQFAQQJAwUAAAABAgMEEQAFEiExE0EGIlFhFDJxgZEHFVKhsSQzQpLB0eHw8SNyshZDgoOi/8QAFAEBAAAAAAAAAAAAAAAAAAAAAP/EABQRAQAAAAAAAAAAAAAAAAAAAAD/2gAMAwEAAhEDEQA/ANwHGPcZiMz8QqLN8S50agqTBtvUi4P8MR/tfOSr+R3kRvMHc2H1AOA1EkDc7D3xC9XTR/1lRCn/AHSAYyTMKiWtonnER62m/kl8oPJNjzhbpc7zalfRBWSwrbzCJ9IPuffAbw2cZYrBTmFLqIuF6y3t9L4ikz/KoyQ1bFcC5C3JH2GMhjrvGFVJFNRQV06J8hELMtx6sQLn74J/F/qPZBDk1TcKQXMygn3N35+2A0UeKMoKlhUSFQLlhTyW/OnEJ8X5T+/MBa93iKC31a2MzdvEuaRPT+KFzGjRbKJXhJi1DcatNx9G3F7DnAqsySuI/osFRKLDSYaVyHX18qkjg82PtgNbk8bZRG+iSQKxFwDPFuP7+Ks36g5RHfVJGP8A7Q3/AIg4yefJsyCsFp8ylQrq6xopVRfW5IGk+xwzU36YV0qpNLmlLpKajaFz243II39hgGaT9SsuKM9MIpAvZpHU/X5Nhgfmn6oU8VJIKZI2nZDpKaiFa23IHf2wr5p4CzbKR1CIJ4Q1jLTh3Nu3k099vXfC2RJFKTG8Wr5SQrHf09u/bAaen6rZedOunl3W5YACxt23N98C6n9U5GzGL4Y/0MhteuEBuNrbm+/tjPFkzCOi+DikljpQ2oxqWCk+tr2vj8NLmRcO1SxZflcSWZfpgNJj/UqqJbVBXyb7aIo1sP7px2MzaeoNjJVte1rvKTf847ANVD4qnMUHXpojDra4WHQSSOxAP8vTcYkr8y+NzLKszj0Uvwurq9dnWPQpHJuSbgkHt39sXQvhCSPWMrpo6m5BWNidLAXv89rcAbb+18H8lp6GoEDx0McQaS0LR1Z8ptva5I/+O29ueQFfMfEOV1MsOZU02XzQxqVMMcx0sbXJuBZrAGwtfAmXxNlEMJnpJAZ0FyoRkLnsAx7Xv7+2Kvivw94aFdUVuXZm7MFNQ1JAl1fSDrTWAQjdx99u4XKXI0qc/joDUsizR61bTq6JI4YXW53/ALN9yNjgGbK/EtS8jTZlWyM1UfMGYra3BsBbTx3w7UObVRppZVroOnoLIZrnUb7bm22MYdKiDPDT10wkdWtK0T+UAbkg22sB6bdxizS10tUoiFxEDZET0vsL9zvgNXj8ZComio6Go1PIpBmcKNO2xJvzz+fbDBl89TDRSPNXxVLqbIwk2J9GsOfpfGYMkWYUiQyU6hQ1+mQRe1yVJsDpNje57/bBVc2/ZeUIgquojLpEWoIoFybaQNlF7W7+uAbqnOIsxlWlVkPSlHUYXaNX5sxIA79r7kbDHtRnMFJI0FXmaLKguI4gpLjkAKO5+o3t64QpvEGcZlL8KqPS03zRMllLWFrsQCNybBdyLc4p10c9JNJPE6q0qeZ3kZpGU3YaeAe/zMeRgNCTxRlsNMBmMnUlMYvGi+Ykkji5Ive+9tvpilW13hnOgBU0J0NUqscjFV1G4352U8fQ9uyG80okRKcVTvMthpIYsh54972J/u4/UMKkpIOnLPEA5mYLfduCC3Fzbf8A1IaPW5bktJl71L+GomhhBVkipkchOCfXgHi5woz+O/Bhk6TZCksSJoXVSR2UWJ0jvz2O3O+CNX4lVMqio5IomMyXmd7oqXUiwt39xba1ub4ox+HsnzBAGoo0LjSqrKboxsbkNvp3Ow323JvsBfwpV+Gcz/aFen7GUSzhUjnRBIiKoABTbTvqPe98e4CUfhjwrTl4pooKqayuxeqeFkBv5SFNjwcdgEKgZqbNKd4xF1nbpRRQyMHRmAAe/AIJB7/TDZV1ddBnP7No54I0JaYRoHUeYa+QCpGsntxcE4z+KjkkETSOkGqxSQk6mI39bDj2/wAcMWXVr5nXGdC9PKoOqVZf+ou+nVZR5vm39r2wDNS55T5+tRlr08WW1coJjdykqMVO9/KL3F7diCwIIthO8YZZVUeewRRQstTKEMXSVlV2OwMYvcC44v8AjBqmpauMGOJHnhqWCrLT6ElRtzwLHUvmsCSCLG2wxF1/2rl75XncSwSiOSalXokASAfPfkXtaw49DfACs4RsljemzChqmzKqivUVFVIjrfgNC6H2IYNc8ccYH5ZOIZUi1mMGxWVhsm2+3f2xO2ZZuKf9hZhmUkFLFIqrHIgtCQd2uF1EfQ7j1xbynw7T1OaVSJ4gyrpxoGhmnkKCpJtsobe44N+DgGmHNMqgy21I0MdQytH1ahjdf3tr3BNxYXIwMpGhoaimrSxqYlLi0TmIO1rEa13sLjfjY2OF9XimLQSxxR9KW8jJquRexvva30F8XVK00BljzKm0zS6VhZrlF/s3W23AO+3P1wBX4yVqaUQTaSzGYRxvpAJvsTfkDsP4W2mjrg0bQrETG1nCIboCNruRtY7D7b3ucC5jNUV0VHTxxGolCvJICAIoxtfey8+Y+m+LtNLVQ1NRTwSkGJj0mp9mcmwGxvzudIte59BgC4p4qrLVC0pnSUqY0RijG/FjsL2v2I2+2IYHp3ZFFQI6YHUyVEqkpY31BiQRzsTb29TQrKOSldK6tqmgmmkZyeJY9JNj5hcEtcW41X9BjqdUkqIrqKeOZ2T4rNYwFc3Nit+W+u1+2AsKWrczUlElpoyUQmdlR+xClGIueN+d/pgg7vBKaaqojSQlxaZXUxswOoBVBHmAP+drYGV9ZDlNbHNV18oLnpCREWS6DSWtr4BuPKLDfvbHZbnrZ7V0eWGmihlpmjPURrmZEcNZhYjsPa9vuH7ag8XRMdM0Ts51PNLVJdyfueP8e+Oxd/8AVlRl73TLsrpop1WRBMUYm4vvYLvvv9cdgM3qqxFMsKqppmYMoXhjbfnexw0+HqilzSBqvMMvqZBHIxSWjNjfg+XZRzzzcd98BqzJKNqd60VRYAEjTYi9tgb2PJxco4s8zSSnoc1kljpInDuZYTeniH/uaRayjtbucA95ZV5fmc3wOX5HJFRzi6xiFFD2UAXJ2LLY23G19+cUPEXhup8OVUNdJI8lHUMI9Zl81K1vKVkAuACSfcbG+GvKMlpKTw7UL4TzE103TuiV0mqJ7Em21tFySbj1wkx/qFmmY0lTl08GWUyLdLmXUdYP9lnfTe42/hgErxFEkfiOrX4gTxdRL1ERsrAgX7Dvfj+ODma5jkNb4fqaWky+jgloahTS1EcLRsyatxISfOe38fbC9mcpkKTBHAVrHUm50n0PsRsdtsWPDmbplE82YS0c89iojmRUXpvueSpANjwPrgL1ElTnLP8As7K2kjF3Y0ULuBsNTd7E+gt9MCswo5KecJNDJBq8ydSMoWX133t740Cn/VlK2GWlrcumpQykpWwSCWSIgfOy6Vv72N7Y7PfE2WeIvDskOc5zl0s1OjPSvTwSiYyDYAoyCykbE3twb7YBAjQ08Q6T7OSC1lIIvxbBmnqSlIzmRHecXLlbFD239h6fvYAykdNSWOg7FR9cGMmgkzFJZoKCWpo6OzVHTYgR37EgX/HHPGAngdFrHIpJayMIHneBtCm/BJIOkcXG3B9TgnmtKuaUtLNLUUuXyxqAZXqgpIc33PpuNzzfffHseey5XRzw5ZBDSwVaKnWCAjSLjSqi9tQtvc29TY2XOsq1CFaVqiMuTGZWLpCx+Y6RYEXtvx9cBPltbVUeexgE5vCkgPSqr6JdK2X5vQcH6fTFvMIGp4arN6+kiaKUlYIo5tBiJ3KsFFrAXB9yPfAy9YAk/UWRNZkUqugX3vxbe+31xUrszqqmkWllUGNGJZlJLMxFt/tgGzM2oGWjSsnmH9FheMxoknlMa3BuQQdQY29xjsUTnVVTCmjjhldPg4CBsbeQD8G18dgFOhjlik6uhmEQEx2JUAcE+m9v5Y0fI87mz6CjZc2goMypnKfEyvb/AKZXdd9iSdI32vhBTNmiyP8AZXSjAaTqtKAQzegN+QO3pc884iraqOoyyGnWML092tw3YEj1wH0dHpr8m+AzjK55IJECPYliw9Sy8+twcYp4u8PQeGs1rstEpHUQPSRk6hKhO1+6uLEWIsbdr4VqZ66nphLFU1MdOHCaY5mVb2O1gfbBV4J58zakoizdcJIHdhupO178kFrc4C08MdTkQzLSs06rebqNq1EE9t+FYc+m2IKCrStpJMsnMUQZGMLfKgcWI1AccfN2uftPN0Y8impqRBoBC9bnrEG/Ha388CaKsen1vA9SC6FWFPNo/OxuPbbAWXparKZoZQrQ1EYJdWG6Hsffsf8AS2LlBWZbHRtemX4uxJeXz9X1BuNidzfsePXFOmzJJ6X4DMxI6ox6NQN5IR3Fj8y3/s7e1seV2UVNAtLV1MDyUdRHqjlibSJDbcXINiPQj+BvgJqanp6zOxRwVNNTQaiyvVyFUNt9OoA8nYfzw+eG/FNdls6rW+I8gShRlvClWllAHAVFJxmNOEJLk+VVNjx9DfE1NlclRWfDwyQSDUo1iSym9vXsL74Bt8azZXmXiVJMkmUpPEWV1hdFY913sbbc27k4AVcMsirCsiSORZXSTQtgdwbi/vz3GDNHltZonrIaRROgIl82npgAbhed9vrbA98tzeQJRvTSxyE/1csem5O4NyO/+OAmjqRU0EgndpJb6W0KNlt8x/e3sPa45vsNqenNlccNPTWeNjeS41PfUd7ewH0t74sSUNbl4+GrEaNkJ02/e3/gLDi+OqAemaaWmYurE64GsEXuNNtzuRuRt6m2AHu9UwjKu9xGqg2PygeUfbHYsfE0XlQq0aIqgBouqb28xuXFgebfXHYABIT8rX1X5xN8HOqXA1K3ygblx7AemLecUz0scRdSFkF1DMC1v93xFQzyRJ1qeQpNAQ6kC5sD+DgIYlmniNPDE7hVMjqBcrbknb0xfqTLLl9PM7lGitCpXYkG5IJ9vLYe59sUzUSrVtUyMzSPqOosQWvsb/W5vi/nC9ChoINSarGdxHcqGJItf/tVcBCzOZekGKIbhQfl9MU3MtJWXB6c0bXDKeD64u5mOjVEBGWwBsR+CMV69bsrgg6l9b2wH6mnea0s5UuRZuxwRyavDU0mV1sjfBSMZAC39XJYjWu1xt+cUKqskqaSkjdUAgUorKgBI9yOf+cVdww29xvgCkVFTU6O1RUdUNsqILA738xPHHYH7YhirZIZg8TlNLX1LziCZWjZepqVZFDLf0xOKdJwgp2S4HofMfS/rgC2TZ/MufQz1c87RyMqaCxK24AIvuP44K574lSor3hAtAUVbM58rbglT2H4vYYCZblWt4xV9JOmVdxKxUEbnQWF9N7enJx1Y8FTUNK10iuSptchOBt9Ld8AXnz7LapPh5aRkKknqxTN5ttrXtbtze/pgZmuZJLVJO9PLYRpHET8tlFgP8vpj3pR08QinSKSBt+oEGtAfl3Hf2v3+uPBXtTq0EDxzIWt1Fi89vQA/nAe0y1dQhagjiaC/l6hVW+++OwWy7xJmmXRmKKup4xyUqKNHKn2NifsTjzAQ534bqZqCNZdFNIkhd5ZEIBHHA2t32H1wryAZdmssBAKq2kBWDAj64+i4IzLQxw9Fp42SzgqXVuxDc7dxjFv1I8IR+F8zgmpNbZbVE6FuC0Tb3T32vY+2AX3ptGbw00sTjpyDqo6WsvP4tiSelFNmU9JPrMcctlJ3uL+X7abY/S5gslTTuzu706mFWt8yEEAH0tc4s1vTlVaunkmmkkRDIAC2kgDnb2GAkzmOA0Q1RIs6jzsrAjY2/PrgJNc00ZYcHb8YeaTKcuzSFZI6+Kr1KJNCuRIh7ggiwPPHrziGs8MUWuFW60XVIVQAH1m9vl07Hft7/TAK1fRNSQQsGBWS5Qjhv8Ajj64jqI0daVomUB1Eekm2ki3P5wS8U5fQZc8K5a8hLqTIskPSa/HB3HfYgYgrpY4/hqeGSOUU0ZUyJuCzeh9t/zgPzmBlMMCyEnpqCCxuDdQPxtiTIKuClmKVPWAsxU05Go8bG/++cDqiQGLSoYHY7nHlDCtTmFLBJLDDHLKqtJO4REUncknYC2AYpMyKUs7RIo1L0XVeWQm4BPqDYiwHJwHkQzAyIVVgLsiiw272/364nzqojnzerlppV6YncRdNroVBstvUWFr9+cVopUV2cgC+xCnYfj74CaGtmVFikaNoiRdSfT+WL98uq8umsrGs1r0gxAsAQW377cH37YGgsFcRHyMLEg/MD6+uIwZfIwZtKcDchd+18AXjlpaglpqiKGTbV1E5/8AycdgbeObdibjtpFh9MdgPoHKoZ/h9FTYTMTETA9hERYBSfWxH13wC/UTwdPnOTxrRVLPMspdQ6BQ727kDvv98aLHTiFVji0qii1gvpxiR1XpNcbAE2wHyhk1LP8AEVUZjKMuqOXWPlvtb63vhg8JiSfKqeGOMAh7B1uTqBJ3HB2t+d+2Ngj8CZM2aZhVBJA1Ueoy6tke/Kj7H8nF6h8IZNSx66amMRI1WRiFB7m3274BBmooII6msSnDMw8zGI2b3OgXP2vgVURSyU5kgqFAQWZYtbabC42YXHtcY1vLqKKOqqYd3ijN0WTexIHf09sWHyakclpUDb8aQBb0t6YD5yrhJmZAAqKya+8pB0gblrE89zioscUMLJpBOofKe/rj6GzPwzRV1MCwKAg30C17+X8b8Yzes8K0H7XWCPUqMxj33seqsera3717fbAZxNFeIsGvYdh/DFXpN07FTbv7Ye80yOmpSqJupF7W/wBcAXpVinWx8psCtu2AHUlMskbKASdNwLcH0P1Hf2xxpiYtRFrG1if5Yd62ipY6LLGpqeOEhn1WuS5Ok3JJPFv44MZZ4fpKpzFUedZ5EU7DYEj/ADwGXwLuEX5ff0xbSikksVK34twDjRK/wZQQ0j5hA7qBKIxE3m5Nr35wIpstglqV5VggYEE7Wv8A5YBOkikitGIwrKTqPrjsaHRZNSMXEiBzYG7b+uOw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2" name="AutoShape 6" descr="data:image/jpeg;base64,/9j/4AAQSkZJRgABAQAAAQABAAD/2wCEAAkGBwgHBgkIBwgKCgkLDRYPDQwMDRsUFRAWIB0iIiAdHx8kKDQsJCYxJx8fLT0tMTU3Ojo6Iys/RD84QzQ5OjcBCgoKDQwNGg8PGjclHyU3Nzc3Nzc3Nzc3Nzc3Nzc3Nzc3Nzc3Nzc3Nzc3Nzc3Nzc3Nzc3Nzc3Nzc3Nzc3Nzc3N//AABEIAH0AdQMBIgACEQEDEQH/xAAcAAACAwEBAQEAAAAAAAAAAAAFBgMEBwABCAL/xAA+EAACAQIFAgQFAQQJAwUAAAABAgMEEQAFEiExE0EGIlFhFDJxgZEHFVKhsSQzQpLB0eHw8SNyshZDgoOi/8QAFAEBAAAAAAAAAAAAAAAAAAAAAP/EABQRAQAAAAAAAAAAAAAAAAAAAAD/2gAMAwEAAhEDEQA/ANwHGPcZiMz8QqLN8S50agqTBtvUi4P8MR/tfOSr+R3kRvMHc2H1AOA1EkDc7D3xC9XTR/1lRCn/AHSAYyTMKiWtonnER62m/kl8oPJNjzhbpc7zalfRBWSwrbzCJ9IPuffAbw2cZYrBTmFLqIuF6y3t9L4ikz/KoyQ1bFcC5C3JH2GMhjrvGFVJFNRQV06J8hELMtx6sQLn74J/F/qPZBDk1TcKQXMygn3N35+2A0UeKMoKlhUSFQLlhTyW/OnEJ8X5T+/MBa93iKC31a2MzdvEuaRPT+KFzGjRbKJXhJi1DcatNx9G3F7DnAqsySuI/osFRKLDSYaVyHX18qkjg82PtgNbk8bZRG+iSQKxFwDPFuP7+Ks36g5RHfVJGP8A7Q3/AIg4yefJsyCsFp8ylQrq6xopVRfW5IGk+xwzU36YV0qpNLmlLpKajaFz243II39hgGaT9SsuKM9MIpAvZpHU/X5Nhgfmn6oU8VJIKZI2nZDpKaiFa23IHf2wr5p4CzbKR1CIJ4Q1jLTh3Nu3k099vXfC2RJFKTG8Wr5SQrHf09u/bAaen6rZedOunl3W5YACxt23N98C6n9U5GzGL4Y/0MhteuEBuNrbm+/tjPFkzCOi+DikljpQ2oxqWCk+tr2vj8NLmRcO1SxZflcSWZfpgNJj/UqqJbVBXyb7aIo1sP7px2MzaeoNjJVte1rvKTf847ANVD4qnMUHXpojDra4WHQSSOxAP8vTcYkr8y+NzLKszj0Uvwurq9dnWPQpHJuSbgkHt39sXQvhCSPWMrpo6m5BWNidLAXv89rcAbb+18H8lp6GoEDx0McQaS0LR1Z8ptva5I/+O29ueQFfMfEOV1MsOZU02XzQxqVMMcx0sbXJuBZrAGwtfAmXxNlEMJnpJAZ0FyoRkLnsAx7Xv7+2Kvivw94aFdUVuXZm7MFNQ1JAl1fSDrTWAQjdx99u4XKXI0qc/joDUsizR61bTq6JI4YXW53/ALN9yNjgGbK/EtS8jTZlWyM1UfMGYra3BsBbTx3w7UObVRppZVroOnoLIZrnUb7bm22MYdKiDPDT10wkdWtK0T+UAbkg22sB6bdxizS10tUoiFxEDZET0vsL9zvgNXj8ZComio6Go1PIpBmcKNO2xJvzz+fbDBl89TDRSPNXxVLqbIwk2J9GsOfpfGYMkWYUiQyU6hQ1+mQRe1yVJsDpNje57/bBVc2/ZeUIgquojLpEWoIoFybaQNlF7W7+uAbqnOIsxlWlVkPSlHUYXaNX5sxIA79r7kbDHtRnMFJI0FXmaLKguI4gpLjkAKO5+o3t64QpvEGcZlL8KqPS03zRMllLWFrsQCNybBdyLc4p10c9JNJPE6q0qeZ3kZpGU3YaeAe/zMeRgNCTxRlsNMBmMnUlMYvGi+Ykkji5Ive+9tvpilW13hnOgBU0J0NUqscjFV1G4352U8fQ9uyG80okRKcVTvMthpIYsh54972J/u4/UMKkpIOnLPEA5mYLfduCC3Fzbf8A1IaPW5bktJl71L+GomhhBVkipkchOCfXgHi5woz+O/Bhk6TZCksSJoXVSR2UWJ0jvz2O3O+CNX4lVMqio5IomMyXmd7oqXUiwt39xba1ub4ox+HsnzBAGoo0LjSqrKboxsbkNvp3Ow323JvsBfwpV+Gcz/aFen7GUSzhUjnRBIiKoABTbTvqPe98e4CUfhjwrTl4pooKqayuxeqeFkBv5SFNjwcdgEKgZqbNKd4xF1nbpRRQyMHRmAAe/AIJB7/TDZV1ddBnP7No54I0JaYRoHUeYa+QCpGsntxcE4z+KjkkETSOkGqxSQk6mI39bDj2/wAcMWXVr5nXGdC9PKoOqVZf+ou+nVZR5vm39r2wDNS55T5+tRlr08WW1coJjdykqMVO9/KL3F7diCwIIthO8YZZVUeewRRQstTKEMXSVlV2OwMYvcC44v8AjBqmpauMGOJHnhqWCrLT6ElRtzwLHUvmsCSCLG2wxF1/2rl75XncSwSiOSalXokASAfPfkXtaw49DfACs4RsljemzChqmzKqivUVFVIjrfgNC6H2IYNc8ccYH5ZOIZUi1mMGxWVhsm2+3f2xO2ZZuKf9hZhmUkFLFIqrHIgtCQd2uF1EfQ7j1xbynw7T1OaVSJ4gyrpxoGhmnkKCpJtsobe44N+DgGmHNMqgy21I0MdQytH1ahjdf3tr3BNxYXIwMpGhoaimrSxqYlLi0TmIO1rEa13sLjfjY2OF9XimLQSxxR9KW8jJquRexvva30F8XVK00BljzKm0zS6VhZrlF/s3W23AO+3P1wBX4yVqaUQTaSzGYRxvpAJvsTfkDsP4W2mjrg0bQrETG1nCIboCNruRtY7D7b3ucC5jNUV0VHTxxGolCvJICAIoxtfey8+Y+m+LtNLVQ1NRTwSkGJj0mp9mcmwGxvzudIte59BgC4p4qrLVC0pnSUqY0RijG/FjsL2v2I2+2IYHp3ZFFQI6YHUyVEqkpY31BiQRzsTb29TQrKOSldK6tqmgmmkZyeJY9JNj5hcEtcW41X9BjqdUkqIrqKeOZ2T4rNYwFc3Nit+W+u1+2AsKWrczUlElpoyUQmdlR+xClGIueN+d/pgg7vBKaaqojSQlxaZXUxswOoBVBHmAP+drYGV9ZDlNbHNV18oLnpCREWS6DSWtr4BuPKLDfvbHZbnrZ7V0eWGmihlpmjPURrmZEcNZhYjsPa9vuH7ag8XRMdM0Ts51PNLVJdyfueP8e+Oxd/8AVlRl73TLsrpop1WRBMUYm4vvYLvvv9cdgM3qqxFMsKqppmYMoXhjbfnexw0+HqilzSBqvMMvqZBHIxSWjNjfg+XZRzzzcd98BqzJKNqd60VRYAEjTYi9tgb2PJxco4s8zSSnoc1kljpInDuZYTeniH/uaRayjtbucA95ZV5fmc3wOX5HJFRzi6xiFFD2UAXJ2LLY23G19+cUPEXhup8OVUNdJI8lHUMI9Zl81K1vKVkAuACSfcbG+GvKMlpKTw7UL4TzE103TuiV0mqJ7Em21tFySbj1wkx/qFmmY0lTl08GWUyLdLmXUdYP9lnfTe42/hgErxFEkfiOrX4gTxdRL1ERsrAgX7Dvfj+ODma5jkNb4fqaWky+jgloahTS1EcLRsyatxISfOe38fbC9mcpkKTBHAVrHUm50n0PsRsdtsWPDmbplE82YS0c89iojmRUXpvueSpANjwPrgL1ElTnLP8As7K2kjF3Y0ULuBsNTd7E+gt9MCswo5KecJNDJBq8ydSMoWX133t740Cn/VlK2GWlrcumpQykpWwSCWSIgfOy6Vv72N7Y7PfE2WeIvDskOc5zl0s1OjPSvTwSiYyDYAoyCykbE3twb7YBAjQ08Q6T7OSC1lIIvxbBmnqSlIzmRHecXLlbFD239h6fvYAykdNSWOg7FR9cGMmgkzFJZoKCWpo6OzVHTYgR37EgX/HHPGAngdFrHIpJayMIHneBtCm/BJIOkcXG3B9TgnmtKuaUtLNLUUuXyxqAZXqgpIc33PpuNzzfffHseey5XRzw5ZBDSwVaKnWCAjSLjSqi9tQtvc29TY2XOsq1CFaVqiMuTGZWLpCx+Y6RYEXtvx9cBPltbVUeexgE5vCkgPSqr6JdK2X5vQcH6fTFvMIGp4arN6+kiaKUlYIo5tBiJ3KsFFrAXB9yPfAy9YAk/UWRNZkUqugX3vxbe+31xUrszqqmkWllUGNGJZlJLMxFt/tgGzM2oGWjSsnmH9FheMxoknlMa3BuQQdQY29xjsUTnVVTCmjjhldPg4CBsbeQD8G18dgFOhjlik6uhmEQEx2JUAcE+m9v5Y0fI87mz6CjZc2goMypnKfEyvb/AKZXdd9iSdI32vhBTNmiyP8AZXSjAaTqtKAQzegN+QO3pc884iraqOoyyGnWML092tw3YEj1wH0dHpr8m+AzjK55IJECPYliw9Sy8+twcYp4u8PQeGs1rstEpHUQPSRk6hKhO1+6uLEWIsbdr4VqZ66nphLFU1MdOHCaY5mVb2O1gfbBV4J58zakoizdcJIHdhupO178kFrc4C08MdTkQzLSs06rebqNq1EE9t+FYc+m2IKCrStpJMsnMUQZGMLfKgcWI1AccfN2uftPN0Y8impqRBoBC9bnrEG/Ha388CaKsen1vA9SC6FWFPNo/OxuPbbAWXparKZoZQrQ1EYJdWG6Hsffsf8AS2LlBWZbHRtemX4uxJeXz9X1BuNidzfsePXFOmzJJ6X4DMxI6ox6NQN5IR3Fj8y3/s7e1seV2UVNAtLV1MDyUdRHqjlibSJDbcXINiPQj+BvgJqanp6zOxRwVNNTQaiyvVyFUNt9OoA8nYfzw+eG/FNdls6rW+I8gShRlvClWllAHAVFJxmNOEJLk+VVNjx9DfE1NlclRWfDwyQSDUo1iSym9vXsL74Bt8azZXmXiVJMkmUpPEWV1hdFY913sbbc27k4AVcMsirCsiSORZXSTQtgdwbi/vz3GDNHltZonrIaRROgIl82npgAbhed9vrbA98tzeQJRvTSxyE/1csem5O4NyO/+OAmjqRU0EgndpJb6W0KNlt8x/e3sPa45vsNqenNlccNPTWeNjeS41PfUd7ewH0t74sSUNbl4+GrEaNkJ02/e3/gLDi+OqAemaaWmYurE64GsEXuNNtzuRuRt6m2AHu9UwjKu9xGqg2PygeUfbHYsfE0XlQq0aIqgBouqb28xuXFgebfXHYABIT8rX1X5xN8HOqXA1K3ygblx7AemLecUz0scRdSFkF1DMC1v93xFQzyRJ1qeQpNAQ6kC5sD+DgIYlmniNPDE7hVMjqBcrbknb0xfqTLLl9PM7lGitCpXYkG5IJ9vLYe59sUzUSrVtUyMzSPqOosQWvsb/W5vi/nC9ChoINSarGdxHcqGJItf/tVcBCzOZekGKIbhQfl9MU3MtJWXB6c0bXDKeD64u5mOjVEBGWwBsR+CMV69bsrgg6l9b2wH6mnea0s5UuRZuxwRyavDU0mV1sjfBSMZAC39XJYjWu1xt+cUKqskqaSkjdUAgUorKgBI9yOf+cVdww29xvgCkVFTU6O1RUdUNsqILA738xPHHYH7YhirZIZg8TlNLX1LziCZWjZepqVZFDLf0xOKdJwgp2S4HofMfS/rgC2TZ/MufQz1c87RyMqaCxK24AIvuP44K574lSor3hAtAUVbM58rbglT2H4vYYCZblWt4xV9JOmVdxKxUEbnQWF9N7enJx1Y8FTUNK10iuSptchOBt9Ld8AXnz7LapPh5aRkKknqxTN5ttrXtbtze/pgZmuZJLVJO9PLYRpHET8tlFgP8vpj3pR08QinSKSBt+oEGtAfl3Hf2v3+uPBXtTq0EDxzIWt1Fi89vQA/nAe0y1dQhagjiaC/l6hVW+++OwWy7xJmmXRmKKup4xyUqKNHKn2NifsTjzAQ534bqZqCNZdFNIkhd5ZEIBHHA2t32H1wryAZdmssBAKq2kBWDAj64+i4IzLQxw9Fp42SzgqXVuxDc7dxjFv1I8IR+F8zgmpNbZbVE6FuC0Tb3T32vY+2AX3ptGbw00sTjpyDqo6WsvP4tiSelFNmU9JPrMcctlJ3uL+X7abY/S5gslTTuzu706mFWt8yEEAH0tc4s1vTlVaunkmmkkRDIAC2kgDnb2GAkzmOA0Q1RIs6jzsrAjY2/PrgJNc00ZYcHb8YeaTKcuzSFZI6+Kr1KJNCuRIh7ggiwPPHrziGs8MUWuFW60XVIVQAH1m9vl07Hft7/TAK1fRNSQQsGBWS5Qjhv8Ajj64jqI0daVomUB1Eekm2ki3P5wS8U5fQZc8K5a8hLqTIskPSa/HB3HfYgYgrpY4/hqeGSOUU0ZUyJuCzeh9t/zgPzmBlMMCyEnpqCCxuDdQPxtiTIKuClmKVPWAsxU05Go8bG/++cDqiQGLSoYHY7nHlDCtTmFLBJLDDHLKqtJO4REUncknYC2AYpMyKUs7RIo1L0XVeWQm4BPqDYiwHJwHkQzAyIVVgLsiiw272/364nzqojnzerlppV6YncRdNroVBstvUWFr9+cVopUV2cgC+xCnYfj74CaGtmVFikaNoiRdSfT+WL98uq8umsrGs1r0gxAsAQW377cH37YGgsFcRHyMLEg/MD6+uIwZfIwZtKcDchd+18AXjlpaglpqiKGTbV1E5/8AycdgbeObdibjtpFh9MdgPoHKoZ/h9FTYTMTETA9hERYBSfWxH13wC/UTwdPnOTxrRVLPMspdQ6BQ727kDvv98aLHTiFVji0qii1gvpxiR1XpNcbAE2wHyhk1LP8AEVUZjKMuqOXWPlvtb63vhg8JiSfKqeGOMAh7B1uTqBJ3HB2t+d+2Ngj8CZM2aZhVBJA1Ueoy6tke/Kj7H8nF6h8IZNSx66amMRI1WRiFB7m3274BBmooII6msSnDMw8zGI2b3OgXP2vgVURSyU5kgqFAQWZYtbabC42YXHtcY1vLqKKOqqYd3ijN0WTexIHf09sWHyakclpUDb8aQBb0t6YD5yrhJmZAAqKya+8pB0gblrE89zioscUMLJpBOofKe/rj6GzPwzRV1MCwKAg30C17+X8b8Yzes8K0H7XWCPUqMxj33seqsera3717fbAZxNFeIsGvYdh/DFXpN07FTbv7Ye80yOmpSqJupF7W/wBcAXpVinWx8psCtu2AHUlMskbKASdNwLcH0P1Hf2xxpiYtRFrG1if5Yd62ipY6LLGpqeOEhn1WuS5Ok3JJPFv44MZZ4fpKpzFUedZ5EU7DYEj/ADwGXwLuEX5ff0xbSikksVK34twDjRK/wZQQ0j5hA7qBKIxE3m5Nr35wIpstglqV5VggYEE7Wv8A5YBOkikitGIwrKTqPrjsaHRZNSMXEiBzYG7b+uOw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DFAE-97F2-4CC3-88F3-41F04DC41412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800" y="685800"/>
            <a:ext cx="8458200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Keystone Composition and Reading Anchors</a:t>
            </a:r>
          </a:p>
          <a:p>
            <a:endParaRPr lang="en-US" dirty="0" smtClean="0"/>
          </a:p>
          <a:p>
            <a:r>
              <a:rPr lang="en-US" dirty="0" smtClean="0"/>
              <a:t>C.IE.1.1  Write informative and </a:t>
            </a:r>
          </a:p>
          <a:p>
            <a:r>
              <a:rPr lang="en-US" dirty="0" smtClean="0"/>
              <a:t>explanatory pieces that </a:t>
            </a:r>
          </a:p>
          <a:p>
            <a:r>
              <a:rPr lang="en-US" dirty="0" smtClean="0"/>
              <a:t>describe, explain, or summarize </a:t>
            </a:r>
          </a:p>
          <a:p>
            <a:r>
              <a:rPr lang="en-US" dirty="0" smtClean="0"/>
              <a:t>information or ideas. </a:t>
            </a:r>
          </a:p>
          <a:p>
            <a:endParaRPr lang="en-US" dirty="0" smtClean="0"/>
          </a:p>
          <a:p>
            <a:r>
              <a:rPr lang="en-US" dirty="0" smtClean="0"/>
              <a:t>C.IE.2.1  Revise writing to improve style, </a:t>
            </a:r>
          </a:p>
          <a:p>
            <a:r>
              <a:rPr lang="en-US" dirty="0" smtClean="0"/>
              <a:t>meaning, word choice, and </a:t>
            </a:r>
          </a:p>
          <a:p>
            <a:r>
              <a:rPr lang="en-US" dirty="0" smtClean="0"/>
              <a:t>sentence variety. </a:t>
            </a:r>
          </a:p>
          <a:p>
            <a:endParaRPr lang="en-US" dirty="0" smtClean="0"/>
          </a:p>
          <a:p>
            <a:r>
              <a:rPr lang="en-US" dirty="0" smtClean="0"/>
              <a:t>C.IE.3.1  Use conventions of standard </a:t>
            </a:r>
          </a:p>
          <a:p>
            <a:r>
              <a:rPr lang="en-US" dirty="0" smtClean="0"/>
              <a:t>written language. </a:t>
            </a:r>
          </a:p>
          <a:p>
            <a:endParaRPr lang="en-US" dirty="0" smtClean="0"/>
          </a:p>
          <a:p>
            <a:r>
              <a:rPr lang="en-US" dirty="0" smtClean="0"/>
              <a:t> L.N.2.1  Use appropriate strategies to </a:t>
            </a:r>
          </a:p>
          <a:p>
            <a:r>
              <a:rPr lang="en-US" dirty="0" smtClean="0"/>
              <a:t>make and support interpretations </a:t>
            </a:r>
          </a:p>
          <a:p>
            <a:r>
              <a:rPr lang="en-US" dirty="0" smtClean="0"/>
              <a:t>of literature.  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DF2C-9E98-4B30-AD16-5751AF9B4DAE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524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PENNSYLVANIA COMMON CORE STANDARDS </a:t>
            </a:r>
            <a:br>
              <a:rPr lang="en-US" sz="2800" b="1" dirty="0" smtClean="0">
                <a:solidFill>
                  <a:srgbClr val="FF0000"/>
                </a:solidFill>
              </a:rPr>
            </a:br>
            <a:r>
              <a:rPr lang="en-US" sz="2800" b="1" dirty="0" smtClean="0">
                <a:solidFill>
                  <a:srgbClr val="FF0000"/>
                </a:solidFill>
              </a:rPr>
              <a:t>English Language Arts </a:t>
            </a:r>
            <a:r>
              <a:rPr lang="en-US" sz="1800" b="1" dirty="0" smtClean="0">
                <a:solidFill>
                  <a:srgbClr val="FF0000"/>
                </a:solidFill>
              </a:rPr>
              <a:t/>
            </a:r>
            <a:br>
              <a:rPr lang="en-US" sz="1800" b="1" dirty="0" smtClean="0">
                <a:solidFill>
                  <a:srgbClr val="FF0000"/>
                </a:solidFill>
              </a:rPr>
            </a:br>
            <a:r>
              <a:rPr lang="en-US" sz="1800" b="1" dirty="0" smtClean="0">
                <a:solidFill>
                  <a:srgbClr val="FF0000"/>
                </a:solidFill>
              </a:rPr>
              <a:t>Grade 6–12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8229600" cy="4343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CC.1.4.9–10.U </a:t>
            </a:r>
          </a:p>
          <a:p>
            <a:pPr>
              <a:buNone/>
            </a:pPr>
            <a:r>
              <a:rPr lang="en-US" dirty="0" smtClean="0"/>
              <a:t>Use technology, including the </a:t>
            </a:r>
          </a:p>
          <a:p>
            <a:pPr>
              <a:buNone/>
            </a:pPr>
            <a:r>
              <a:rPr lang="en-US" dirty="0" smtClean="0"/>
              <a:t>Internet, to produce, publish, and </a:t>
            </a:r>
          </a:p>
          <a:p>
            <a:pPr>
              <a:buNone/>
            </a:pPr>
            <a:r>
              <a:rPr lang="en-US" dirty="0" smtClean="0"/>
              <a:t>update individual or shared </a:t>
            </a:r>
          </a:p>
          <a:p>
            <a:pPr>
              <a:buNone/>
            </a:pPr>
            <a:r>
              <a:rPr lang="en-US" dirty="0" smtClean="0"/>
              <a:t>writing products, taking </a:t>
            </a:r>
          </a:p>
          <a:p>
            <a:pPr>
              <a:buNone/>
            </a:pPr>
            <a:r>
              <a:rPr lang="en-US" dirty="0" smtClean="0"/>
              <a:t>advantage of technology’s capacity </a:t>
            </a:r>
          </a:p>
          <a:p>
            <a:pPr>
              <a:buNone/>
            </a:pPr>
            <a:r>
              <a:rPr lang="en-US" dirty="0" smtClean="0"/>
              <a:t>to link to other information and to </a:t>
            </a:r>
          </a:p>
          <a:p>
            <a:pPr>
              <a:buNone/>
            </a:pPr>
            <a:r>
              <a:rPr lang="en-US" dirty="0" smtClean="0"/>
              <a:t>display information flexibly and </a:t>
            </a:r>
          </a:p>
          <a:p>
            <a:pPr>
              <a:buNone/>
            </a:pPr>
            <a:r>
              <a:rPr lang="en-US" dirty="0" smtClean="0"/>
              <a:t>dynamically.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60735">
            <a:off x="5947875" y="369828"/>
            <a:ext cx="1987090" cy="3030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65866">
            <a:off x="505183" y="522846"/>
            <a:ext cx="2047244" cy="274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04318">
            <a:off x="606014" y="3489219"/>
            <a:ext cx="1976404" cy="2578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914400"/>
            <a:ext cx="3119438" cy="4684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052705">
            <a:off x="5949636" y="3131593"/>
            <a:ext cx="2258434" cy="30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304800" y="6019800"/>
            <a:ext cx="6553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http://www.loc.gov/pictures/search/?st=grid&amp;co=wwipos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943600"/>
            <a:ext cx="8229600" cy="152400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42716B2-6626-4FB4-92AB-BB6AB6311E8D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715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8153400" cy="6365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ight Arrow 7"/>
          <p:cNvSpPr/>
          <p:nvPr/>
        </p:nvSpPr>
        <p:spPr>
          <a:xfrm>
            <a:off x="0" y="3886200"/>
            <a:ext cx="533400" cy="304800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Arrived in Europe before the American Expeditionary Forces. </a:t>
            </a:r>
          </a:p>
          <a:p>
            <a:r>
              <a:rPr lang="en-US" dirty="0" smtClean="0"/>
              <a:t>At the outset of World War I, </a:t>
            </a:r>
            <a:r>
              <a:rPr lang="en-US" dirty="0" smtClean="0">
                <a:solidFill>
                  <a:srgbClr val="C00000"/>
                </a:solidFill>
              </a:rPr>
              <a:t>403</a:t>
            </a:r>
            <a:r>
              <a:rPr lang="en-US" dirty="0" smtClean="0"/>
              <a:t> women were on active duty in the Army Nurse Corps.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21,480</a:t>
            </a:r>
            <a:r>
              <a:rPr lang="en-US" dirty="0" smtClean="0"/>
              <a:t> nurses enlisted </a:t>
            </a:r>
          </a:p>
          <a:p>
            <a:r>
              <a:rPr lang="en-US" dirty="0" smtClean="0"/>
              <a:t>over </a:t>
            </a:r>
            <a:r>
              <a:rPr lang="en-US" dirty="0" smtClean="0">
                <a:solidFill>
                  <a:srgbClr val="C00000"/>
                </a:solidFill>
              </a:rPr>
              <a:t>10,000</a:t>
            </a:r>
            <a:r>
              <a:rPr lang="en-US" dirty="0" smtClean="0"/>
              <a:t> served overseas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3 </a:t>
            </a:r>
            <a:r>
              <a:rPr lang="en-US" dirty="0" smtClean="0"/>
              <a:t>were awarded the Distinguished Service Cross, 23 received the Distinguished Service Medal</a:t>
            </a:r>
          </a:p>
          <a:p>
            <a:r>
              <a:rPr lang="en-US" dirty="0" smtClean="0"/>
              <a:t>several were wounded </a:t>
            </a:r>
          </a:p>
          <a:p>
            <a:r>
              <a:rPr lang="en-US" dirty="0" smtClean="0"/>
              <a:t>more than 200 died in-service.</a:t>
            </a:r>
          </a:p>
          <a:p>
            <a:r>
              <a:rPr lang="en-US" sz="1100" u="sng" dirty="0" smtClean="0">
                <a:hlinkClick r:id="rId3"/>
              </a:rPr>
              <a:t>http://chnm.gmu.edu/courses/rr/s01/cw/students/leeann/historyandcollections/history/lrnmrewwinurses.html</a:t>
            </a:r>
            <a:endParaRPr lang="en-US" sz="11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42716B2-6626-4FB4-92AB-BB6AB6311E8D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Military </a:t>
            </a:r>
            <a:r>
              <a:rPr lang="en-US" dirty="0" smtClean="0">
                <a:solidFill>
                  <a:schemeClr val="tx1"/>
                </a:solidFill>
              </a:rPr>
              <a:t>Nurses </a:t>
            </a:r>
            <a:r>
              <a:rPr lang="en-US" dirty="0" smtClean="0">
                <a:solidFill>
                  <a:schemeClr val="tx1"/>
                </a:solidFill>
              </a:rPr>
              <a:t>and WWI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42716B2-6626-4FB4-92AB-BB6AB6311E8D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343400" y="685800"/>
            <a:ext cx="4572000" cy="2514600"/>
          </a:xfrm>
        </p:spPr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Certificate of Identity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   Instructions for   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     making bandages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3810000" cy="4169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39004">
            <a:off x="4495800" y="2286000"/>
            <a:ext cx="3733800" cy="3919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5791200"/>
            <a:ext cx="3886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u="sng" dirty="0" smtClean="0">
                <a:hlinkClick r:id="rId5"/>
              </a:rPr>
              <a:t>http://chnm.gmu.edu/courses/rr/s01/cw/students/leeann/historyandcollections/history/lrnmrewwinurses.html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Updated 11/2013 Fee </a:t>
            </a:r>
            <a:r>
              <a:rPr lang="en-US" dirty="0" err="1" smtClean="0"/>
              <a:t>Kersukin</a:t>
            </a:r>
            <a:r>
              <a:rPr lang="en-US" dirty="0" smtClean="0"/>
              <a:t> Mason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AB219-2F5C-4206-BCB9-BEE4BAE71D0B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1295400"/>
            <a:ext cx="4038600" cy="5334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   “It was a sad trip for me --- a boy about nineteen had been hit in the chest and half his side had gone, --- "</a:t>
            </a:r>
            <a:r>
              <a:rPr lang="en-US" dirty="0" err="1" smtClean="0"/>
              <a:t>très</a:t>
            </a:r>
            <a:r>
              <a:rPr lang="en-US" dirty="0" smtClean="0"/>
              <a:t> </a:t>
            </a:r>
            <a:r>
              <a:rPr lang="en-US" dirty="0" err="1" smtClean="0"/>
              <a:t>pressé</a:t>
            </a:r>
            <a:r>
              <a:rPr lang="en-US" dirty="0" smtClean="0"/>
              <a:t> " they told me, --- and as we lifted him into the car, by a little brick house which was a mass of shell holes, he raised his sad, tired eyes to mine and tried a brave smile. I went down the hill as carefully as I could and very slowly, but when I arrived at the hospital I found I had been driving a hearse and not an ambulance.”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9788" y="5791200"/>
            <a:ext cx="4038600" cy="324328"/>
          </a:xfrm>
        </p:spPr>
        <p:txBody>
          <a:bodyPr>
            <a:normAutofit fontScale="92500"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  <a:hlinkClick r:id="rId3"/>
              </a:rPr>
              <a:t>http://net.lib.byu.edu/~rdh7/wwi/memoir/Buswell/AAFS1.htm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Ambulance drivers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upload.wikimedia.org/wikipedia/commons/thumb/1/18/Walt01.jpg/220px-Walt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295400"/>
            <a:ext cx="4218940" cy="32004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572000" y="45720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Famous ambulance drivers:</a:t>
            </a:r>
          </a:p>
          <a:p>
            <a:pPr algn="r"/>
            <a:r>
              <a:rPr lang="en-US" dirty="0" err="1" smtClean="0"/>
              <a:t>e.e</a:t>
            </a:r>
            <a:r>
              <a:rPr lang="en-US" dirty="0" smtClean="0"/>
              <a:t>. </a:t>
            </a:r>
            <a:r>
              <a:rPr lang="en-US" dirty="0" err="1" smtClean="0"/>
              <a:t>cummings</a:t>
            </a:r>
            <a:endParaRPr lang="en-US" dirty="0" smtClean="0"/>
          </a:p>
          <a:p>
            <a:pPr algn="r"/>
            <a:r>
              <a:rPr lang="en-US" dirty="0" smtClean="0"/>
              <a:t>Ernest Hemingway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8005" y="319482"/>
            <a:ext cx="525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Lesson Goals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371600"/>
            <a:ext cx="457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Project/Requirements</a:t>
            </a:r>
            <a:endParaRPr lang="en-US" sz="2400" dirty="0"/>
          </a:p>
        </p:txBody>
      </p:sp>
      <p:pic>
        <p:nvPicPr>
          <p:cNvPr id="26626" name="Picture 2" descr="https://dianaoverbey.files.wordpress.com/2012/05/soldiers-writing-lett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066800"/>
            <a:ext cx="3810000" cy="2857500"/>
          </a:xfrm>
          <a:prstGeom prst="rect">
            <a:avLst/>
          </a:prstGeom>
          <a:noFill/>
        </p:spPr>
      </p:pic>
      <p:pic>
        <p:nvPicPr>
          <p:cNvPr id="26634" name="Picture 10" descr="http://www.archives.gov.on.ca/english/on-line-exhibits/dan-hill/pics/f2130_1_1_1_aug1_1918_270.jpg"/>
          <p:cNvPicPr>
            <a:picLocks noChangeAspect="1" noChangeArrowheads="1"/>
          </p:cNvPicPr>
          <p:nvPr/>
        </p:nvPicPr>
        <p:blipFill>
          <a:blip r:embed="rId4" cstate="print"/>
          <a:srcRect l="3556" t="2909" r="7111" b="5818"/>
          <a:stretch>
            <a:fillRect/>
          </a:stretch>
        </p:blipFill>
        <p:spPr bwMode="auto">
          <a:xfrm rot="21011391">
            <a:off x="3351813" y="3298948"/>
            <a:ext cx="2297422" cy="2868932"/>
          </a:xfrm>
          <a:prstGeom prst="rect">
            <a:avLst/>
          </a:prstGeom>
          <a:noFill/>
        </p:spPr>
      </p:pic>
      <p:pic>
        <p:nvPicPr>
          <p:cNvPr id="26632" name="Picture 8" descr="http://www.turningmemories.com/images/soldiersdiary4.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03061">
            <a:off x="5791336" y="3824943"/>
            <a:ext cx="2743200" cy="212407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81000" y="2895600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Resources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350520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Web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Paper-based</a:t>
            </a:r>
            <a:endParaRPr lang="en-US" sz="24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21F4-792A-47BB-93AE-54F81B01D5F6}" type="datetime1">
              <a:rPr lang="en-US" smtClean="0"/>
              <a:pPr/>
              <a:t>11/30/2006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60D3-DB04-454C-A7F8-F35265D6D7B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Updated 11/2013 Fee Kersukin Mason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848</TotalTime>
  <Words>646</Words>
  <Application>Microsoft Office PowerPoint</Application>
  <PresentationFormat>On-screen Show (4:3)</PresentationFormat>
  <Paragraphs>186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Paper</vt:lpstr>
      <vt:lpstr>Slide 1</vt:lpstr>
      <vt:lpstr>Slide 2</vt:lpstr>
      <vt:lpstr>PENNSYLVANIA COMMON CORE STANDARDS  English Language Arts  Grade 6–12</vt:lpstr>
      <vt:lpstr>Slide 4</vt:lpstr>
      <vt:lpstr>Slide 5</vt:lpstr>
      <vt:lpstr>Military Nurses and WWI</vt:lpstr>
      <vt:lpstr>     Certificate of Identity    Instructions for          making bandages  </vt:lpstr>
      <vt:lpstr>Ambulance drivers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Checklist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 keruskin</dc:creator>
  <cp:lastModifiedBy>masonj</cp:lastModifiedBy>
  <cp:revision>94</cp:revision>
  <dcterms:created xsi:type="dcterms:W3CDTF">2012-10-09T23:29:15Z</dcterms:created>
  <dcterms:modified xsi:type="dcterms:W3CDTF">2006-11-30T05:13:19Z</dcterms:modified>
</cp:coreProperties>
</file>